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320" r:id="rId3"/>
  </p:sldIdLst>
  <p:sldSz cx="12192635" cy="6858000"/>
  <p:notesSz cx="10234295" cy="710374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18"/>
        <p:guide pos="3743"/>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4434862" cy="356421"/>
          </a:xfrm>
          <a:prstGeom prst="rect">
            <a:avLst/>
          </a:prstGeom>
        </p:spPr>
        <p:txBody>
          <a:bodyPr vert="horz" lIns="91440" tIns="45720" rIns="91440" bIns="45720" rtlCol="0"/>
          <a:lstStyle>
            <a:lvl1pPr algn="l">
              <a:defRPr sz="1660"/>
            </a:lvl1pPr>
          </a:lstStyle>
          <a:p>
            <a:endParaRPr lang="zh-CN" altLang="en-US"/>
          </a:p>
        </p:txBody>
      </p:sp>
      <p:sp>
        <p:nvSpPr>
          <p:cNvPr id="3" name="日期占位符 2"/>
          <p:cNvSpPr>
            <a:spLocks noGrp="true"/>
          </p:cNvSpPr>
          <p:nvPr>
            <p:ph type="dt" sz="quarter" idx="1"/>
          </p:nvPr>
        </p:nvSpPr>
        <p:spPr>
          <a:xfrm>
            <a:off x="5797066" y="0"/>
            <a:ext cx="4434862" cy="356421"/>
          </a:xfrm>
          <a:prstGeom prst="rect">
            <a:avLst/>
          </a:prstGeom>
        </p:spPr>
        <p:txBody>
          <a:bodyPr vert="horz" lIns="91440" tIns="45720" rIns="91440" bIns="45720" rtlCol="0"/>
          <a:lstStyle>
            <a:lvl1pPr algn="r">
              <a:defRPr sz="1660"/>
            </a:lvl1pPr>
          </a:lstStyle>
          <a:p>
            <a:fld id="{0F9B84EA-7D68-4D60-9CB1-D50884785D1C}" type="datetimeFigureOut">
              <a:rPr lang="zh-CN" altLang="en-US" smtClean="0"/>
            </a:fld>
            <a:endParaRPr lang="zh-CN" altLang="en-US"/>
          </a:p>
        </p:txBody>
      </p:sp>
      <p:sp>
        <p:nvSpPr>
          <p:cNvPr id="4" name="页脚占位符 3"/>
          <p:cNvSpPr>
            <a:spLocks noGrp="true"/>
          </p:cNvSpPr>
          <p:nvPr>
            <p:ph type="ftr" sz="quarter" idx="2"/>
          </p:nvPr>
        </p:nvSpPr>
        <p:spPr>
          <a:xfrm>
            <a:off x="0" y="6747325"/>
            <a:ext cx="4434862" cy="356420"/>
          </a:xfrm>
          <a:prstGeom prst="rect">
            <a:avLst/>
          </a:prstGeom>
        </p:spPr>
        <p:txBody>
          <a:bodyPr vert="horz" lIns="91440" tIns="45720" rIns="91440" bIns="45720" rtlCol="0" anchor="b"/>
          <a:lstStyle>
            <a:lvl1pPr algn="l">
              <a:defRPr sz="1660"/>
            </a:lvl1pPr>
          </a:lstStyle>
          <a:p>
            <a:endParaRPr lang="zh-CN" altLang="en-US"/>
          </a:p>
        </p:txBody>
      </p:sp>
      <p:sp>
        <p:nvSpPr>
          <p:cNvPr id="5" name="灯片编号占位符 4"/>
          <p:cNvSpPr>
            <a:spLocks noGrp="true"/>
          </p:cNvSpPr>
          <p:nvPr>
            <p:ph type="sldNum" sz="quarter" idx="3"/>
          </p:nvPr>
        </p:nvSpPr>
        <p:spPr>
          <a:xfrm>
            <a:off x="5797066" y="6747325"/>
            <a:ext cx="4434862" cy="356420"/>
          </a:xfrm>
          <a:prstGeom prst="rect">
            <a:avLst/>
          </a:prstGeom>
        </p:spPr>
        <p:txBody>
          <a:bodyPr vert="horz" lIns="91440" tIns="45720" rIns="91440" bIns="45720" rtlCol="0" anchor="b"/>
          <a:lstStyle>
            <a:lvl1pPr algn="r">
              <a:defRPr sz="166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4434679" cy="35591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5797788" y="0"/>
            <a:ext cx="4434677" cy="355915"/>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2986986" y="888133"/>
            <a:ext cx="4263069" cy="239774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1024619" y="3419204"/>
            <a:ext cx="8187802" cy="2796629"/>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6748051"/>
            <a:ext cx="4434679" cy="35591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5797788" y="6748051"/>
            <a:ext cx="4434677" cy="355915"/>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hasCustomPrompt="true"/>
          </p:nvPr>
        </p:nvSpPr>
        <p:spPr>
          <a:xfrm>
            <a:off x="1524221" y="1322962"/>
            <a:ext cx="9145324"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true"/>
          </p:cNvSpPr>
          <p:nvPr>
            <p:ph type="subTitle" idx="1" hasCustomPrompt="true"/>
          </p:nvPr>
        </p:nvSpPr>
        <p:spPr>
          <a:xfrm>
            <a:off x="1524221" y="3602038"/>
            <a:ext cx="9145324"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nvPr>
        </p:nvSpPr>
        <p:spPr>
          <a:xfrm>
            <a:off x="838322" y="551543"/>
            <a:ext cx="10517123"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647794" y="258445"/>
            <a:ext cx="10517123" cy="1325563"/>
          </a:xfrm>
        </p:spPr>
        <p:txBody>
          <a:bodyPr anchor="ctr" anchorCtr="false">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true"/>
          </p:cNvSpPr>
          <p:nvPr>
            <p:ph idx="1"/>
          </p:nvPr>
        </p:nvSpPr>
        <p:spPr>
          <a:xfrm>
            <a:off x="647794" y="1825625"/>
            <a:ext cx="10517123"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971" y="3751117"/>
            <a:ext cx="7322611"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true"/>
          </p:cNvSpPr>
          <p:nvPr>
            <p:ph type="body" idx="1"/>
          </p:nvPr>
        </p:nvSpPr>
        <p:spPr>
          <a:xfrm>
            <a:off x="831971" y="4610028"/>
            <a:ext cx="7322611"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a:xfrm>
            <a:off x="647794" y="258445"/>
            <a:ext cx="10517123"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true"/>
          </p:cNvSpPr>
          <p:nvPr>
            <p:ph sz="half" idx="1"/>
          </p:nvPr>
        </p:nvSpPr>
        <p:spPr>
          <a:xfrm>
            <a:off x="647794" y="1825625"/>
            <a:ext cx="518235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true"/>
          </p:cNvSpPr>
          <p:nvPr>
            <p:ph sz="half" idx="2"/>
          </p:nvPr>
        </p:nvSpPr>
        <p:spPr>
          <a:xfrm>
            <a:off x="5982566" y="1825625"/>
            <a:ext cx="518235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910" y="365125"/>
            <a:ext cx="10517123" cy="1325563"/>
          </a:xfrm>
        </p:spPr>
        <p:txBody>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9910" y="1744961"/>
            <a:ext cx="515853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true"/>
          </p:cNvSpPr>
          <p:nvPr>
            <p:ph sz="half" idx="2"/>
          </p:nvPr>
        </p:nvSpPr>
        <p:spPr>
          <a:xfrm>
            <a:off x="839910" y="2615609"/>
            <a:ext cx="5158534"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true"/>
          </p:cNvSpPr>
          <p:nvPr>
            <p:ph type="body" sz="quarter" idx="3"/>
          </p:nvPr>
        </p:nvSpPr>
        <p:spPr>
          <a:xfrm>
            <a:off x="6173094" y="1744961"/>
            <a:ext cx="51839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true"/>
          </p:cNvSpPr>
          <p:nvPr>
            <p:ph sz="quarter" idx="4"/>
          </p:nvPr>
        </p:nvSpPr>
        <p:spPr>
          <a:xfrm>
            <a:off x="6173094" y="2615609"/>
            <a:ext cx="518393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8322" y="2766219"/>
            <a:ext cx="10517123"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hasCustomPrompt="true"/>
          </p:nvPr>
        </p:nvSpPr>
        <p:spPr>
          <a:xfrm>
            <a:off x="646841" y="127000"/>
            <a:ext cx="4165803" cy="1600200"/>
          </a:xfrm>
        </p:spPr>
        <p:txBody>
          <a:bodyPr anchor="ctr" anchorCtr="false">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true" noChangeAspect="true"/>
          </p:cNvSpPr>
          <p:nvPr>
            <p:ph type="pic" idx="1"/>
          </p:nvPr>
        </p:nvSpPr>
        <p:spPr>
          <a:xfrm>
            <a:off x="5184750" y="766354"/>
            <a:ext cx="5818218"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true"/>
          </p:cNvSpPr>
          <p:nvPr>
            <p:ph type="body" sz="half" idx="2"/>
          </p:nvPr>
        </p:nvSpPr>
        <p:spPr>
          <a:xfrm>
            <a:off x="651921" y="2057400"/>
            <a:ext cx="4165803"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true"/>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nvPr>
        </p:nvSpPr>
        <p:spPr/>
        <p:txBody>
          <a:bodyPr/>
          <a:lstStyle/>
          <a:p>
            <a:endParaRPr lang="zh-CN" altLang="en-US" dirty="0"/>
          </a:p>
        </p:txBody>
      </p:sp>
      <p:sp>
        <p:nvSpPr>
          <p:cNvPr id="7" name="灯片编号占位符 6"/>
          <p:cNvSpPr>
            <a:spLocks noGrp="true"/>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9825907" y="365125"/>
            <a:ext cx="1529538"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322" y="365125"/>
            <a:ext cx="8881244"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838322" y="365125"/>
            <a:ext cx="10517123"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true"/>
          </p:cNvSpPr>
          <p:nvPr>
            <p:ph type="body" idx="1"/>
          </p:nvPr>
        </p:nvSpPr>
        <p:spPr>
          <a:xfrm>
            <a:off x="838322" y="1825625"/>
            <a:ext cx="10517123"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322" y="6356350"/>
            <a:ext cx="2743597"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nvPr>
        </p:nvSpPr>
        <p:spPr>
          <a:xfrm>
            <a:off x="4039185" y="6356350"/>
            <a:ext cx="4115396"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611847" y="6356350"/>
            <a:ext cx="2743597"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 name="矩形 82"/>
          <p:cNvSpPr/>
          <p:nvPr/>
        </p:nvSpPr>
        <p:spPr>
          <a:xfrm>
            <a:off x="40288" y="423545"/>
            <a:ext cx="12092305" cy="6397625"/>
          </a:xfrm>
          <a:prstGeom prst="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endParaRPr lang="zh-CN" altLang="en-US">
              <a:solidFill>
                <a:schemeClr val="tx1"/>
              </a:solidFill>
              <a:latin typeface="方正黑体_GBK" panose="02000000000000000000" charset="-122"/>
              <a:ea typeface="方正黑体_GBK" panose="02000000000000000000" charset="-122"/>
              <a:sym typeface="+mn-ea"/>
            </a:endParaRPr>
          </a:p>
        </p:txBody>
      </p:sp>
      <p:sp>
        <p:nvSpPr>
          <p:cNvPr id="3" name="标题 2"/>
          <p:cNvSpPr>
            <a:spLocks noGrp="true"/>
          </p:cNvSpPr>
          <p:nvPr>
            <p:ph type="ctrTitle"/>
          </p:nvPr>
        </p:nvSpPr>
        <p:spPr>
          <a:xfrm>
            <a:off x="1939290" y="56515"/>
            <a:ext cx="6605270" cy="367030"/>
          </a:xfrm>
        </p:spPr>
        <p:txBody>
          <a:bodyPr>
            <a:noAutofit/>
          </a:bodyPr>
          <a:p>
            <a:pPr algn="ctr"/>
            <a:r>
              <a:rPr lang="zh-CN" altLang="en-US" sz="2000" b="0">
                <a:latin typeface="方正小标宋_GBK" panose="02000000000000000000" charset="-122"/>
                <a:ea typeface="方正小标宋_GBK" panose="02000000000000000000" charset="-122"/>
                <a:cs typeface="方正小标宋_GBK" panose="02000000000000000000" charset="-122"/>
                <a:sym typeface="+mn-ea"/>
              </a:rPr>
              <a:t>住房和城乡建设系统</a:t>
            </a:r>
            <a:r>
              <a:rPr lang="zh-CN" altLang="en-US" sz="2000" b="0">
                <a:solidFill>
                  <a:schemeClr val="tx1"/>
                </a:solidFill>
                <a:latin typeface="方正小标宋_GBK" panose="02000000000000000000" charset="-122"/>
                <a:ea typeface="方正小标宋_GBK" panose="02000000000000000000" charset="-122"/>
                <a:cs typeface="方正小标宋_GBK" panose="02000000000000000000" charset="-122"/>
                <a:sym typeface="+mn-ea"/>
              </a:rPr>
              <a:t>依法依规处理信访事项“导引图”</a:t>
            </a:r>
            <a:endParaRPr lang="zh-CN" altLang="en-US" sz="2000" b="0">
              <a:solidFill>
                <a:schemeClr val="tx1"/>
              </a:solidFill>
              <a:latin typeface="方正小标宋_GBK" panose="02000000000000000000" charset="-122"/>
              <a:ea typeface="方正小标宋_GBK" panose="02000000000000000000" charset="-122"/>
              <a:cs typeface="方正小标宋_GBK" panose="02000000000000000000" charset="-122"/>
              <a:sym typeface="+mn-ea"/>
            </a:endParaRPr>
          </a:p>
        </p:txBody>
      </p:sp>
      <p:sp>
        <p:nvSpPr>
          <p:cNvPr id="29" name="矩形 28"/>
          <p:cNvSpPr/>
          <p:nvPr/>
        </p:nvSpPr>
        <p:spPr>
          <a:xfrm>
            <a:off x="91440" y="1649095"/>
            <a:ext cx="706120" cy="1215390"/>
          </a:xfrm>
          <a:prstGeom prst="rect">
            <a:avLst/>
          </a:prstGeom>
          <a:noFill/>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a:solidFill>
                  <a:schemeClr val="tx1"/>
                </a:solidFill>
                <a:latin typeface="方正黑体_GBK" panose="02000000000000000000" charset="-122"/>
                <a:ea typeface="方正黑体_GBK" panose="02000000000000000000" charset="-122"/>
              </a:rPr>
              <a:t>党委和政府信访部门、上级住房和城乡建设部门转送、交办</a:t>
            </a:r>
            <a:endParaRPr lang="zh-CN" altLang="en-US" sz="1000">
              <a:solidFill>
                <a:schemeClr val="tx1"/>
              </a:solidFill>
              <a:latin typeface="方正黑体_GBK" panose="02000000000000000000" charset="-122"/>
              <a:ea typeface="方正黑体_GBK" panose="02000000000000000000" charset="-122"/>
            </a:endParaRPr>
          </a:p>
        </p:txBody>
      </p:sp>
      <p:sp>
        <p:nvSpPr>
          <p:cNvPr id="7" name="矩形 6"/>
          <p:cNvSpPr/>
          <p:nvPr/>
        </p:nvSpPr>
        <p:spPr>
          <a:xfrm>
            <a:off x="92075" y="3043555"/>
            <a:ext cx="705485" cy="1223010"/>
          </a:xfrm>
          <a:prstGeom prst="rect">
            <a:avLst/>
          </a:prstGeom>
          <a:noFill/>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a:solidFill>
                  <a:schemeClr val="tx1"/>
                </a:solidFill>
                <a:latin typeface="方正黑体_GBK" panose="02000000000000000000" charset="-122"/>
                <a:ea typeface="方正黑体_GBK" panose="02000000000000000000" charset="-122"/>
              </a:rPr>
              <a:t>信访人直接提出</a:t>
            </a:r>
            <a:endParaRPr lang="zh-CN" altLang="en-US" sz="1000">
              <a:solidFill>
                <a:schemeClr val="tx1"/>
              </a:solidFill>
              <a:latin typeface="方正黑体_GBK" panose="02000000000000000000" charset="-122"/>
              <a:ea typeface="方正黑体_GBK" panose="02000000000000000000" charset="-122"/>
            </a:endParaRPr>
          </a:p>
        </p:txBody>
      </p:sp>
      <p:sp>
        <p:nvSpPr>
          <p:cNvPr id="170" name="矩形 169"/>
          <p:cNvSpPr/>
          <p:nvPr/>
        </p:nvSpPr>
        <p:spPr>
          <a:xfrm>
            <a:off x="797560" y="504825"/>
            <a:ext cx="2054860" cy="76200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对党委和政府信访部门、上级住房和城乡建设部门转送、交办的信访事项，可以自收到之日起5个工作日内提出异议，经转办机关、单位核实同意后，交还相关材料。</a:t>
            </a:r>
            <a:endPar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27" name="文本框 26"/>
          <p:cNvSpPr txBox="true"/>
          <p:nvPr/>
        </p:nvSpPr>
        <p:spPr>
          <a:xfrm>
            <a:off x="2034823" y="2786380"/>
            <a:ext cx="847090" cy="398780"/>
          </a:xfrm>
          <a:prstGeom prst="rect">
            <a:avLst/>
          </a:prstGeom>
          <a:noFill/>
        </p:spPr>
        <p:txBody>
          <a:bodyPr wrap="square" rtlCol="0">
            <a:spAutoFit/>
          </a:bodyP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属于本单位职权范围</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cxnSp>
        <p:nvCxnSpPr>
          <p:cNvPr id="15" name="肘形连接符 14"/>
          <p:cNvCxnSpPr>
            <a:stCxn id="170" idx="1"/>
            <a:endCxn id="29" idx="0"/>
          </p:cNvCxnSpPr>
          <p:nvPr/>
        </p:nvCxnSpPr>
        <p:spPr>
          <a:xfrm rot="10800000" flipV="true">
            <a:off x="444500" y="885825"/>
            <a:ext cx="353060" cy="763270"/>
          </a:xfrm>
          <a:prstGeom prst="bentConnector2">
            <a:avLst/>
          </a:prstGeom>
          <a:noFill/>
          <a:ln>
            <a:tailEnd type="arrow" w="med" len="med"/>
          </a:ln>
        </p:spPr>
        <p:style>
          <a:lnRef idx="1">
            <a:schemeClr val="dk1"/>
          </a:lnRef>
          <a:fillRef idx="0">
            <a:schemeClr val="dk1"/>
          </a:fillRef>
          <a:effectRef idx="0">
            <a:schemeClr val="dk1"/>
          </a:effectRef>
          <a:fontRef idx="minor">
            <a:schemeClr val="tx1"/>
          </a:fontRef>
        </p:style>
      </p:cxnSp>
      <p:sp>
        <p:nvSpPr>
          <p:cNvPr id="2" name="矩形 1"/>
          <p:cNvSpPr/>
          <p:nvPr/>
        </p:nvSpPr>
        <p:spPr>
          <a:xfrm>
            <a:off x="2853055" y="2183765"/>
            <a:ext cx="965200" cy="156210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受理，</a:t>
            </a: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自收到之日起</a:t>
            </a:r>
            <a:r>
              <a:rPr lang="en-US" alt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15</a:t>
            </a: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日内向信访人发放受理告知单，告知接收情况以及处理途径和程序。法规政策另有规定的从其规定。</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cxnSp>
        <p:nvCxnSpPr>
          <p:cNvPr id="16" name="直接箭头连接符 15"/>
          <p:cNvCxnSpPr>
            <a:stCxn id="4" idx="0"/>
            <a:endCxn id="170" idx="2"/>
          </p:cNvCxnSpPr>
          <p:nvPr/>
        </p:nvCxnSpPr>
        <p:spPr>
          <a:xfrm flipH="true" flipV="true">
            <a:off x="1825273" y="1266825"/>
            <a:ext cx="5715" cy="97917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cxnSp>
        <p:nvCxnSpPr>
          <p:cNvPr id="28" name="直接箭头连接符 27"/>
          <p:cNvCxnSpPr>
            <a:stCxn id="29" idx="3"/>
            <a:endCxn id="5" idx="1"/>
          </p:cNvCxnSpPr>
          <p:nvPr/>
        </p:nvCxnSpPr>
        <p:spPr>
          <a:xfrm>
            <a:off x="797843" y="2256790"/>
            <a:ext cx="767080" cy="71120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cxnSp>
        <p:nvCxnSpPr>
          <p:cNvPr id="30" name="直接箭头连接符 29"/>
          <p:cNvCxnSpPr>
            <a:stCxn id="7" idx="3"/>
            <a:endCxn id="5" idx="1"/>
          </p:cNvCxnSpPr>
          <p:nvPr/>
        </p:nvCxnSpPr>
        <p:spPr>
          <a:xfrm flipV="true">
            <a:off x="797843" y="2967990"/>
            <a:ext cx="767080" cy="68707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cxnSp>
        <p:nvCxnSpPr>
          <p:cNvPr id="33" name="直接箭头连接符 32"/>
          <p:cNvCxnSpPr>
            <a:stCxn id="5" idx="3"/>
            <a:endCxn id="2" idx="1"/>
          </p:cNvCxnSpPr>
          <p:nvPr/>
        </p:nvCxnSpPr>
        <p:spPr>
          <a:xfrm flipV="true">
            <a:off x="2077368" y="2964815"/>
            <a:ext cx="775970" cy="3175"/>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sp>
        <p:nvSpPr>
          <p:cNvPr id="36" name="矩形 35"/>
          <p:cNvSpPr/>
          <p:nvPr/>
        </p:nvSpPr>
        <p:spPr>
          <a:xfrm>
            <a:off x="5029483" y="552450"/>
            <a:ext cx="4681220" cy="499745"/>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认真研究论证，对科学合理、具有现实可行性的，应当采纳或部分采纳，并予以回复。符合有关规定的给予奖励。</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38" name="矩形 37"/>
          <p:cNvSpPr/>
          <p:nvPr/>
        </p:nvSpPr>
        <p:spPr>
          <a:xfrm>
            <a:off x="6418580" y="1987550"/>
            <a:ext cx="3890645" cy="633095"/>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l" fontAlgn="auto">
              <a:lnSpc>
                <a:spcPts val="1200"/>
              </a:lnSpc>
              <a:buClrTx/>
              <a:buSzTx/>
              <a:buFontTx/>
            </a:pPr>
            <a:r>
              <a:rPr lang="zh-CN" altLang="en-US" sz="1000" dirty="0">
                <a:solidFill>
                  <a:schemeClr val="tx1"/>
                </a:solidFill>
                <a:latin typeface="方正黑体_GBK" panose="02000000000000000000" charset="-122"/>
                <a:ea typeface="方正黑体_GBK" panose="02000000000000000000" charset="-122"/>
                <a:cs typeface="微软雅黑"/>
                <a:sym typeface="+mn-ea"/>
              </a:rPr>
              <a:t>党员申诉、申请复审等信访事项，按照中国共产党章程、中国共产党问责条例、中国共产党纪律检查机关监督执纪工作规则、中国共产党纪律检查机关控告申诉工作条例、党政领导干部考核工作条例等办理。</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52" name="文本框 51"/>
          <p:cNvSpPr txBox="true"/>
          <p:nvPr/>
        </p:nvSpPr>
        <p:spPr>
          <a:xfrm>
            <a:off x="5221853" y="3167380"/>
            <a:ext cx="1065530" cy="398780"/>
          </a:xfrm>
          <a:prstGeom prst="rect">
            <a:avLst/>
          </a:prstGeom>
          <a:noFill/>
        </p:spPr>
        <p:txBody>
          <a:bodyPr wrap="square" rtlCol="0">
            <a:spAutoFit/>
          </a:bodyP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未达成</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一致意见</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44" name="矩形 43"/>
          <p:cNvSpPr/>
          <p:nvPr/>
        </p:nvSpPr>
        <p:spPr>
          <a:xfrm>
            <a:off x="6421120" y="2785745"/>
            <a:ext cx="3884295" cy="109347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l" fontAlgn="auto">
              <a:lnSpc>
                <a:spcPts val="1200"/>
              </a:lnSpc>
              <a:buClrTx/>
              <a:buSzTx/>
              <a:buFontTx/>
            </a:pPr>
            <a:r>
              <a:rPr lang="zh-CN" altLang="en-US" sz="1000" dirty="0">
                <a:solidFill>
                  <a:schemeClr val="tx1"/>
                </a:solidFill>
                <a:latin typeface="方正黑体_GBK" panose="02000000000000000000" charset="-122"/>
                <a:ea typeface="方正黑体_GBK" panose="02000000000000000000" charset="-122"/>
                <a:cs typeface="微软雅黑"/>
                <a:sym typeface="+mn-ea"/>
              </a:rPr>
              <a:t>涉房地产领域、城市建设和城市管理领域、建筑业管理领域等信访事项，按照行政复议、行政许可、行政确认、行政处罚等相关法律法规规定办理。 </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a:p>
            <a:pPr algn="l" fontAlgn="auto">
              <a:lnSpc>
                <a:spcPts val="1200"/>
              </a:lnSpc>
              <a:buClrTx/>
              <a:buSzTx/>
              <a:buFontTx/>
            </a:pPr>
            <a:r>
              <a:rPr lang="zh-CN" altLang="en-US" sz="1000" dirty="0">
                <a:solidFill>
                  <a:schemeClr val="tx1"/>
                </a:solidFill>
                <a:latin typeface="方正黑体_GBK" panose="02000000000000000000" charset="-122"/>
                <a:ea typeface="方正黑体_GBK" panose="02000000000000000000" charset="-122"/>
                <a:cs typeface="微软雅黑"/>
                <a:sym typeface="+mn-ea"/>
              </a:rPr>
              <a:t>住房和城乡建设厅负责办理涉二级注册建造师、勘察设计注册工程师(二级注册结构工程师除外)、注册监理工程师、二级注册造价工程师注册申请弄虚作假违法违规行为，以及本级事权范围内建设工程企业资质申请弄虚作假违法违规行为等投诉请求。</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46" name="矩形 45"/>
          <p:cNvSpPr/>
          <p:nvPr/>
        </p:nvSpPr>
        <p:spPr>
          <a:xfrm>
            <a:off x="4217318" y="1243330"/>
            <a:ext cx="454025" cy="58293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检举控告类</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47" name="矩形 46"/>
          <p:cNvSpPr/>
          <p:nvPr/>
        </p:nvSpPr>
        <p:spPr>
          <a:xfrm>
            <a:off x="5029483" y="1243330"/>
            <a:ext cx="4680585" cy="58293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l" fontAlgn="auto">
              <a:lnSpc>
                <a:spcPts val="12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由对被检举控告人有管理权限的纪律检查、组织人事等部门依规依纪依法办理和反馈。</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cxnSp>
        <p:nvCxnSpPr>
          <p:cNvPr id="48" name="直接箭头连接符 47"/>
          <p:cNvCxnSpPr>
            <a:stCxn id="46" idx="3"/>
            <a:endCxn id="47" idx="1"/>
          </p:cNvCxnSpPr>
          <p:nvPr/>
        </p:nvCxnSpPr>
        <p:spPr>
          <a:xfrm>
            <a:off x="4671343" y="1534795"/>
            <a:ext cx="358140" cy="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sp>
        <p:nvSpPr>
          <p:cNvPr id="54" name="矩形 53"/>
          <p:cNvSpPr/>
          <p:nvPr/>
        </p:nvSpPr>
        <p:spPr>
          <a:xfrm>
            <a:off x="4217035" y="504825"/>
            <a:ext cx="454660" cy="58293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建议意见类</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55" name="矩形 54"/>
          <p:cNvSpPr/>
          <p:nvPr/>
        </p:nvSpPr>
        <p:spPr>
          <a:xfrm>
            <a:off x="4217953" y="3071495"/>
            <a:ext cx="454025" cy="58293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申诉求决类</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56" name="矩形 55"/>
          <p:cNvSpPr/>
          <p:nvPr/>
        </p:nvSpPr>
        <p:spPr>
          <a:xfrm>
            <a:off x="5030118" y="3071495"/>
            <a:ext cx="454025" cy="58293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依法调解和解</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58" name="矩形 57"/>
          <p:cNvSpPr/>
          <p:nvPr/>
        </p:nvSpPr>
        <p:spPr>
          <a:xfrm>
            <a:off x="4767863" y="3915410"/>
            <a:ext cx="979170" cy="970915"/>
          </a:xfrm>
          <a:prstGeom prst="rect">
            <a:avLst/>
          </a:prstGeom>
          <a:noFill/>
          <a:ln w="1270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sz="1000">
                <a:solidFill>
                  <a:schemeClr val="tx1"/>
                </a:solidFill>
                <a:latin typeface="方正黑体_GBK" panose="02000000000000000000" charset="-122"/>
                <a:ea typeface="方正黑体_GBK" panose="02000000000000000000" charset="-122"/>
                <a:sym typeface="+mn-ea"/>
              </a:rPr>
              <a:t>达成一致意见的，制作调解、和解协议书。</a:t>
            </a:r>
            <a:endParaRPr lang="zh-CN" sz="1000">
              <a:solidFill>
                <a:schemeClr val="tx1"/>
              </a:solidFill>
              <a:latin typeface="方正黑体_GBK" panose="02000000000000000000" charset="-122"/>
              <a:ea typeface="方正黑体_GBK" panose="02000000000000000000" charset="-122"/>
              <a:sym typeface="+mn-ea"/>
            </a:endParaRPr>
          </a:p>
        </p:txBody>
      </p:sp>
      <p:cxnSp>
        <p:nvCxnSpPr>
          <p:cNvPr id="60" name="直接箭头连接符 59"/>
          <p:cNvCxnSpPr>
            <a:stCxn id="54" idx="3"/>
            <a:endCxn id="36" idx="1"/>
          </p:cNvCxnSpPr>
          <p:nvPr/>
        </p:nvCxnSpPr>
        <p:spPr>
          <a:xfrm>
            <a:off x="4671978" y="796290"/>
            <a:ext cx="357505" cy="635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cxnSp>
        <p:nvCxnSpPr>
          <p:cNvPr id="63" name="直接箭头连接符 62"/>
          <p:cNvCxnSpPr>
            <a:stCxn id="55" idx="3"/>
            <a:endCxn id="56" idx="1"/>
          </p:cNvCxnSpPr>
          <p:nvPr/>
        </p:nvCxnSpPr>
        <p:spPr>
          <a:xfrm>
            <a:off x="4671978" y="3362960"/>
            <a:ext cx="358140" cy="0"/>
          </a:xfrm>
          <a:prstGeom prst="straightConnector1">
            <a:avLst/>
          </a:prstGeom>
          <a:noFill/>
          <a:ln>
            <a:prstDash val="dash"/>
            <a:tailEnd type="arrow" w="med" len="med"/>
          </a:ln>
        </p:spPr>
        <p:style>
          <a:lnRef idx="1">
            <a:schemeClr val="dk1"/>
          </a:lnRef>
          <a:fillRef idx="0">
            <a:schemeClr val="dk1"/>
          </a:fillRef>
          <a:effectRef idx="0">
            <a:schemeClr val="dk1"/>
          </a:effectRef>
          <a:fontRef idx="minor">
            <a:schemeClr val="tx1"/>
          </a:fontRef>
        </p:style>
      </p:cxnSp>
      <p:cxnSp>
        <p:nvCxnSpPr>
          <p:cNvPr id="69" name="肘形连接符 68"/>
          <p:cNvCxnSpPr>
            <a:stCxn id="54" idx="1"/>
            <a:endCxn id="55" idx="1"/>
          </p:cNvCxnSpPr>
          <p:nvPr/>
        </p:nvCxnSpPr>
        <p:spPr>
          <a:xfrm rot="10800000" flipH="true" flipV="true">
            <a:off x="4217035" y="796290"/>
            <a:ext cx="635" cy="2566670"/>
          </a:xfrm>
          <a:prstGeom prst="bentConnector3">
            <a:avLst>
              <a:gd name="adj1" fmla="val -37500000"/>
            </a:avLst>
          </a:prstGeom>
          <a:noFill/>
          <a:ln>
            <a:headEnd type="arrow" w="med" len="med"/>
            <a:tailEnd type="arrow" w="med" len="med"/>
          </a:ln>
        </p:spPr>
        <p:style>
          <a:lnRef idx="1">
            <a:schemeClr val="dk1"/>
          </a:lnRef>
          <a:fillRef idx="0">
            <a:schemeClr val="dk1"/>
          </a:fillRef>
          <a:effectRef idx="0">
            <a:schemeClr val="dk1"/>
          </a:effectRef>
          <a:fontRef idx="minor">
            <a:schemeClr val="tx1"/>
          </a:fontRef>
        </p:style>
      </p:cxnSp>
      <p:cxnSp>
        <p:nvCxnSpPr>
          <p:cNvPr id="70" name="直接箭头连接符 69"/>
          <p:cNvCxnSpPr>
            <a:endCxn id="46" idx="1"/>
          </p:cNvCxnSpPr>
          <p:nvPr/>
        </p:nvCxnSpPr>
        <p:spPr>
          <a:xfrm>
            <a:off x="3981098" y="1528445"/>
            <a:ext cx="236220" cy="6350"/>
          </a:xfrm>
          <a:prstGeom prst="straightConnector1">
            <a:avLst/>
          </a:prstGeom>
          <a:noFill/>
          <a:ln>
            <a:tailEnd type="arrow" w="med" len="med"/>
          </a:ln>
        </p:spPr>
        <p:style>
          <a:lnRef idx="1">
            <a:schemeClr val="dk1"/>
          </a:lnRef>
          <a:fillRef idx="0">
            <a:schemeClr val="dk1"/>
          </a:fillRef>
          <a:effectRef idx="0">
            <a:schemeClr val="dk1"/>
          </a:effectRef>
          <a:fontRef idx="minor">
            <a:schemeClr val="tx1"/>
          </a:fontRef>
        </p:style>
      </p:cxnSp>
      <p:cxnSp>
        <p:nvCxnSpPr>
          <p:cNvPr id="71" name="直接连接符 70"/>
          <p:cNvCxnSpPr>
            <a:stCxn id="2" idx="3"/>
          </p:cNvCxnSpPr>
          <p:nvPr/>
        </p:nvCxnSpPr>
        <p:spPr>
          <a:xfrm>
            <a:off x="3818538" y="2964815"/>
            <a:ext cx="162560" cy="0"/>
          </a:xfrm>
          <a:prstGeom prst="line">
            <a:avLst/>
          </a:prstGeom>
          <a:noFill/>
        </p:spPr>
        <p:style>
          <a:lnRef idx="1">
            <a:schemeClr val="dk1"/>
          </a:lnRef>
          <a:fillRef idx="0">
            <a:schemeClr val="dk1"/>
          </a:fillRef>
          <a:effectRef idx="0">
            <a:schemeClr val="dk1"/>
          </a:effectRef>
          <a:fontRef idx="minor">
            <a:schemeClr val="tx1"/>
          </a:fontRef>
        </p:style>
      </p:cxnSp>
      <p:sp>
        <p:nvSpPr>
          <p:cNvPr id="5" name="矩形 4"/>
          <p:cNvSpPr/>
          <p:nvPr/>
        </p:nvSpPr>
        <p:spPr>
          <a:xfrm>
            <a:off x="1564923" y="2245995"/>
            <a:ext cx="512445" cy="144399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登记、</a:t>
            </a:r>
            <a:r>
              <a:rPr lang="zh-CN" altLang="en-US" sz="1000">
                <a:solidFill>
                  <a:schemeClr val="tx1"/>
                </a:solidFill>
                <a:latin typeface="方正黑体_GBK" panose="02000000000000000000" charset="-122"/>
                <a:ea typeface="方正黑体_GBK" panose="02000000000000000000" charset="-122"/>
                <a:sym typeface="+mn-ea"/>
              </a:rPr>
              <a:t>甄别</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 </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6" name="矩形 5"/>
          <p:cNvSpPr/>
          <p:nvPr/>
        </p:nvSpPr>
        <p:spPr>
          <a:xfrm>
            <a:off x="2614930" y="4770120"/>
            <a:ext cx="871220" cy="1887220"/>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属于下级住房和城乡建设部门职权范围的，依法转送、交办，并书面告知信访人。</a:t>
            </a:r>
            <a:endParaRPr lang="zh-CN" altLang="en-US" sz="1000" dirty="0">
              <a:solidFill>
                <a:schemeClr val="tx1"/>
              </a:solidFill>
              <a:latin typeface="方正黑体_GBK" panose="02000000000000000000" charset="-122"/>
              <a:ea typeface="方正黑体_GBK" panose="02000000000000000000" charset="-122"/>
              <a:cs typeface="微软雅黑"/>
              <a:sym typeface="+mn-ea"/>
            </a:endParaRPr>
          </a:p>
        </p:txBody>
      </p:sp>
      <p:sp>
        <p:nvSpPr>
          <p:cNvPr id="11" name="矩形 10"/>
          <p:cNvSpPr/>
          <p:nvPr/>
        </p:nvSpPr>
        <p:spPr>
          <a:xfrm>
            <a:off x="223520" y="4770120"/>
            <a:ext cx="876935" cy="1887855"/>
          </a:xfrm>
          <a:prstGeom prst="rect">
            <a:avLst/>
          </a:prstGeom>
          <a:noFill/>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微软雅黑"/>
                <a:sym typeface="+mn-ea"/>
              </a:rPr>
              <a:t>不属于</a:t>
            </a:r>
            <a:r>
              <a:rPr lang="zh-CN" altLang="en-US" sz="1000">
                <a:solidFill>
                  <a:schemeClr val="tx1"/>
                </a:solidFill>
                <a:latin typeface="方正黑体_GBK" panose="02000000000000000000" charset="-122"/>
                <a:ea typeface="方正黑体_GBK" panose="02000000000000000000" charset="-122"/>
                <a:sym typeface="+mn-ea"/>
              </a:rPr>
              <a:t>住房城乡建设系统</a:t>
            </a:r>
            <a:r>
              <a:rPr lang="zh-CN" altLang="en-US" sz="1000" dirty="0">
                <a:solidFill>
                  <a:schemeClr val="tx1"/>
                </a:solidFill>
                <a:latin typeface="方正黑体_GBK" panose="02000000000000000000" charset="-122"/>
                <a:ea typeface="方正黑体_GBK" panose="02000000000000000000" charset="-122"/>
                <a:cs typeface="微软雅黑"/>
                <a:sym typeface="+mn-ea"/>
              </a:rPr>
              <a:t>职权范围的，</a:t>
            </a: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自收到之日起15日内书面告知信访人向有权处理的机关、单位提出。</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2" name="矩形 11"/>
          <p:cNvSpPr/>
          <p:nvPr/>
        </p:nvSpPr>
        <p:spPr>
          <a:xfrm>
            <a:off x="1259205" y="4770120"/>
            <a:ext cx="1123315" cy="1887855"/>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just" fontAlgn="auto">
              <a:lnSpc>
                <a:spcPct val="100000"/>
              </a:lnSpc>
            </a:pPr>
            <a:r>
              <a:rPr lang="zh-CN" sz="1000">
                <a:solidFill>
                  <a:schemeClr val="tx1"/>
                </a:solidFill>
                <a:latin typeface="方正黑体_GBK" panose="02000000000000000000" charset="-122"/>
                <a:ea typeface="方正黑体_GBK" panose="02000000000000000000" charset="-122"/>
                <a:sym typeface="+mn-ea"/>
              </a:rPr>
              <a:t>已经受理或正在办理的；跨越本级和上一级机关、单位走访提出的；已经复核，仍然以同一事实和理由提出投诉请求的；涉法涉诉信访事项已经依法终结的，</a:t>
            </a:r>
            <a:r>
              <a:rPr lang="zh-CN" altLang="en-US" sz="1000">
                <a:solidFill>
                  <a:schemeClr val="tx1"/>
                </a:solidFill>
                <a:latin typeface="方正黑体_GBK" panose="02000000000000000000" charset="-122"/>
                <a:ea typeface="方正黑体_GBK" panose="02000000000000000000" charset="-122"/>
                <a:sym typeface="+mn-ea"/>
              </a:rPr>
              <a:t>不受理，</a:t>
            </a:r>
            <a:r>
              <a:rPr lang="zh-CN" sz="1000">
                <a:solidFill>
                  <a:schemeClr val="tx1"/>
                </a:solidFill>
                <a:latin typeface="方正黑体_GBK" panose="02000000000000000000" charset="-122"/>
                <a:ea typeface="方正黑体_GBK" panose="02000000000000000000" charset="-122"/>
                <a:sym typeface="+mn-ea"/>
              </a:rPr>
              <a:t>并书面告知信访人。</a:t>
            </a:r>
            <a:endParaRPr lang="zh-CN" altLang="en-US" sz="1000">
              <a:solidFill>
                <a:schemeClr val="tx1"/>
              </a:solidFill>
              <a:latin typeface="方正黑体_GBK" panose="02000000000000000000" charset="-122"/>
              <a:ea typeface="方正黑体_GBK" panose="02000000000000000000" charset="-122"/>
              <a:sym typeface="+mn-ea"/>
            </a:endParaRPr>
          </a:p>
        </p:txBody>
      </p:sp>
      <p:cxnSp>
        <p:nvCxnSpPr>
          <p:cNvPr id="14" name="肘形连接符 13"/>
          <p:cNvCxnSpPr>
            <a:stCxn id="11" idx="0"/>
            <a:endCxn id="6" idx="0"/>
          </p:cNvCxnSpPr>
          <p:nvPr/>
        </p:nvCxnSpPr>
        <p:spPr>
          <a:xfrm rot="16200000">
            <a:off x="1856423" y="3576003"/>
            <a:ext cx="3175" cy="2388235"/>
          </a:xfrm>
          <a:prstGeom prst="bentConnector3">
            <a:avLst>
              <a:gd name="adj1" fmla="val 7560000"/>
            </a:avLst>
          </a:prstGeom>
          <a:noFill/>
          <a:ln>
            <a:solidFill>
              <a:srgbClr val="20202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5" idx="2"/>
            <a:endCxn id="12" idx="0"/>
          </p:cNvCxnSpPr>
          <p:nvPr/>
        </p:nvCxnSpPr>
        <p:spPr>
          <a:xfrm>
            <a:off x="1821463" y="3689985"/>
            <a:ext cx="0" cy="1080135"/>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10681335" y="2323465"/>
            <a:ext cx="874395" cy="1155700"/>
          </a:xfrm>
          <a:prstGeom prst="rect">
            <a:avLst/>
          </a:prstGeom>
          <a:noFill/>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依法依规办理后，书面告知信访人办理结果、救济途径等。</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cxnSp>
        <p:nvCxnSpPr>
          <p:cNvPr id="25" name="直接箭头连接符 24"/>
          <p:cNvCxnSpPr>
            <a:stCxn id="22" idx="1"/>
            <a:endCxn id="24" idx="1"/>
          </p:cNvCxnSpPr>
          <p:nvPr/>
        </p:nvCxnSpPr>
        <p:spPr>
          <a:xfrm>
            <a:off x="8431178" y="5192395"/>
            <a:ext cx="383540" cy="0"/>
          </a:xfrm>
          <a:prstGeom prst="straightConnector1">
            <a:avLst/>
          </a:prstGeom>
          <a:noFill/>
          <a:ln>
            <a:prstDash val="dash"/>
            <a:tailEnd type="arrow" w="med" len="med"/>
          </a:ln>
        </p:spPr>
        <p:style>
          <a:lnRef idx="1">
            <a:schemeClr val="dk1"/>
          </a:lnRef>
          <a:fillRef idx="0">
            <a:schemeClr val="dk1"/>
          </a:fillRef>
          <a:effectRef idx="0">
            <a:schemeClr val="dk1"/>
          </a:effectRef>
          <a:fontRef idx="minor">
            <a:schemeClr val="tx1"/>
          </a:fontRef>
        </p:style>
      </p:cxnSp>
      <p:cxnSp>
        <p:nvCxnSpPr>
          <p:cNvPr id="32" name="直接箭头连接符 31"/>
          <p:cNvCxnSpPr>
            <a:stCxn id="24" idx="3"/>
            <a:endCxn id="26" idx="1"/>
          </p:cNvCxnSpPr>
          <p:nvPr/>
        </p:nvCxnSpPr>
        <p:spPr>
          <a:xfrm flipV="true">
            <a:off x="9898028" y="5191760"/>
            <a:ext cx="491490" cy="635"/>
          </a:xfrm>
          <a:prstGeom prst="straightConnector1">
            <a:avLst/>
          </a:prstGeom>
          <a:noFill/>
          <a:ln>
            <a:prstDash val="dash"/>
            <a:tailEnd type="arrow" w="med" len="med"/>
          </a:ln>
        </p:spPr>
        <p:style>
          <a:lnRef idx="1">
            <a:schemeClr val="dk1"/>
          </a:lnRef>
          <a:fillRef idx="0">
            <a:schemeClr val="dk1"/>
          </a:fillRef>
          <a:effectRef idx="0">
            <a:schemeClr val="dk1"/>
          </a:effectRef>
          <a:fontRef idx="minor">
            <a:schemeClr val="tx1"/>
          </a:fontRef>
        </p:style>
      </p:cxnSp>
      <p:grpSp>
        <p:nvGrpSpPr>
          <p:cNvPr id="21" name="组合 20"/>
          <p:cNvGrpSpPr/>
          <p:nvPr/>
        </p:nvGrpSpPr>
        <p:grpSpPr>
          <a:xfrm>
            <a:off x="6421365" y="3992187"/>
            <a:ext cx="5241896" cy="2399828"/>
            <a:chOff x="9139" y="7031"/>
            <a:chExt cx="9552" cy="4340"/>
          </a:xfrm>
        </p:grpSpPr>
        <p:sp>
          <p:nvSpPr>
            <p:cNvPr id="49" name="矩形 48"/>
            <p:cNvSpPr/>
            <p:nvPr/>
          </p:nvSpPr>
          <p:spPr>
            <a:xfrm>
              <a:off x="9139" y="7812"/>
              <a:ext cx="709" cy="2824"/>
            </a:xfrm>
            <a:prstGeom prst="rect">
              <a:avLst/>
            </a:prstGeom>
            <a:noFill/>
            <a:ln>
              <a:solidFill>
                <a:srgbClr val="202020"/>
              </a:solidFill>
            </a:ln>
          </p:spPr>
          <p:style>
            <a:lnRef idx="2">
              <a:schemeClr val="dk1"/>
            </a:lnRef>
            <a:fillRef idx="1">
              <a:schemeClr val="lt1"/>
            </a:fillRef>
            <a:effectRef idx="0">
              <a:schemeClr val="dk1"/>
            </a:effectRef>
            <a:fontRef idx="minor">
              <a:schemeClr val="dk1"/>
            </a:fontRef>
          </p:style>
          <p:txBody>
            <a:bodyPr rtlCol="0" anchor="ctr"/>
            <a:p>
              <a:pPr algn="ctr" fontAlgn="auto">
                <a:lnSpc>
                  <a:spcPct val="100000"/>
                </a:lnSpc>
              </a:pPr>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rPr>
                <a:t>其他申诉求决类</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22" name="矩形 21"/>
            <p:cNvSpPr/>
            <p:nvPr/>
          </p:nvSpPr>
          <p:spPr>
            <a:xfrm flipH="true">
              <a:off x="11605" y="7032"/>
              <a:ext cx="1196" cy="4339"/>
            </a:xfrm>
            <a:prstGeom prst="rect">
              <a:avLst/>
            </a:prstGeom>
            <a:noFill/>
            <a:ln w="1270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自受理之日起60日内办结，</a:t>
              </a:r>
              <a:r>
                <a:rPr 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出具信访处理意见书（办理结果告知单）。</a:t>
              </a: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经依法批准，最长可延长30日。</a:t>
              </a:r>
              <a:endPar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24" name="矩形 23"/>
            <p:cNvSpPr/>
            <p:nvPr/>
          </p:nvSpPr>
          <p:spPr>
            <a:xfrm>
              <a:off x="13500" y="7032"/>
              <a:ext cx="1974" cy="4337"/>
            </a:xfrm>
            <a:prstGeom prst="rect">
              <a:avLst/>
            </a:prstGeom>
            <a:noFill/>
            <a:ln w="1270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可以自收到书面答复之日起30日内请求原办理机关、单位的上一级机关、单位复查。收到复查请求的机关、单位应当自收到复查请求之日起30日内提出复查意见（复查告知单）。</a:t>
              </a:r>
              <a:endPar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26" name="矩形 25"/>
            <p:cNvSpPr/>
            <p:nvPr/>
          </p:nvSpPr>
          <p:spPr>
            <a:xfrm>
              <a:off x="16370" y="7031"/>
              <a:ext cx="2321" cy="4339"/>
            </a:xfrm>
            <a:prstGeom prst="rect">
              <a:avLst/>
            </a:prstGeom>
            <a:noFill/>
            <a:ln w="1270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可以自收到书面答复之日起</a:t>
              </a:r>
              <a:r>
                <a:rPr lang="en-US" alt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30</a:t>
              </a: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日内向复查机关、单位的上一级机关、单位申请复核。</a:t>
              </a:r>
              <a:r>
                <a:rPr 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收到复核请求的机关、单位应当自收到复核请求之日起</a:t>
              </a:r>
              <a:r>
                <a:rPr lang="en-US" alt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30</a:t>
              </a:r>
              <a:r>
                <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rPr>
                <a:t>日内提出复核意见（复核告知单）。</a:t>
              </a:r>
              <a:r>
                <a:rPr lang="zh-CN" sz="1000">
                  <a:solidFill>
                    <a:schemeClr val="tx1"/>
                  </a:solidFill>
                  <a:latin typeface="方正黑体_GBK" panose="02000000000000000000" charset="-122"/>
                  <a:ea typeface="方正黑体_GBK" panose="02000000000000000000" charset="-122"/>
                  <a:sym typeface="+mn-ea"/>
                </a:rPr>
                <a:t>对重大、复杂、疑难的信访事项，可以举行听证（听证时间不计入复核办理时间）。</a:t>
              </a:r>
              <a:endParaRPr lang="zh-CN" altLang="en-US" sz="1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34" name="矩形 33"/>
            <p:cNvSpPr/>
            <p:nvPr/>
          </p:nvSpPr>
          <p:spPr>
            <a:xfrm>
              <a:off x="10113" y="7032"/>
              <a:ext cx="1157" cy="4339"/>
            </a:xfrm>
            <a:prstGeom prst="rect">
              <a:avLst/>
            </a:prstGeom>
            <a:noFill/>
            <a:ln w="12700"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zh-CN" sz="1000">
                  <a:solidFill>
                    <a:schemeClr val="tx1"/>
                  </a:solidFill>
                  <a:latin typeface="方正黑体_GBK" panose="02000000000000000000" charset="-122"/>
                  <a:ea typeface="方正黑体_GBK" panose="02000000000000000000" charset="-122"/>
                  <a:cs typeface="方正黑体_GBK" panose="02000000000000000000" charset="-122"/>
                  <a:sym typeface="+mn-ea"/>
                </a:rPr>
                <a:t>听取信访人陈述事实和理由，并调查核实。</a:t>
              </a:r>
              <a:r>
                <a:rPr lang="zh-CN" sz="1000">
                  <a:solidFill>
                    <a:schemeClr val="tx1"/>
                  </a:solidFill>
                  <a:latin typeface="方正黑体_GBK" panose="02000000000000000000" charset="-122"/>
                  <a:ea typeface="方正黑体_GBK" panose="02000000000000000000" charset="-122"/>
                  <a:sym typeface="+mn-ea"/>
                </a:rPr>
                <a:t>对重大、复杂、疑难的信访事项，可以举行听证。</a:t>
              </a:r>
              <a:endParaRPr lang="zh-CN" sz="1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35" name="文本框 34"/>
            <p:cNvSpPr txBox="true"/>
            <p:nvPr/>
          </p:nvSpPr>
          <p:spPr>
            <a:xfrm>
              <a:off x="12809" y="8619"/>
              <a:ext cx="750" cy="1278"/>
            </a:xfrm>
            <a:prstGeom prst="rect">
              <a:avLst/>
            </a:prstGeom>
            <a:noFill/>
          </p:spPr>
          <p:txBody>
            <a:bodyPr wrap="square" rtlCol="0">
              <a:spAutoFit/>
            </a:bodyPr>
            <a:p>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rPr>
                <a:t>不服</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endParaRPr>
            </a:p>
            <a:p>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rPr>
                <a:t>决定</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endParaRPr>
            </a:p>
          </p:txBody>
        </p:sp>
        <p:sp>
          <p:nvSpPr>
            <p:cNvPr id="51" name="文本框 50"/>
            <p:cNvSpPr txBox="true"/>
            <p:nvPr/>
          </p:nvSpPr>
          <p:spPr>
            <a:xfrm>
              <a:off x="15434" y="8724"/>
              <a:ext cx="977" cy="1000"/>
            </a:xfrm>
            <a:prstGeom prst="rect">
              <a:avLst/>
            </a:prstGeom>
            <a:noFill/>
          </p:spPr>
          <p:txBody>
            <a:bodyPr wrap="square" rtlCol="0">
              <a:spAutoFit/>
            </a:bodyPr>
            <a:p>
              <a:r>
                <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rPr>
                <a:t>不服复查决定</a:t>
              </a:r>
              <a:endParaRPr lang="zh-CN" altLang="en-US" sz="1000" dirty="0">
                <a:solidFill>
                  <a:schemeClr val="tx1"/>
                </a:solidFill>
                <a:latin typeface="方正黑体_GBK" panose="02000000000000000000" charset="-122"/>
                <a:ea typeface="方正黑体_GBK" panose="02000000000000000000" charset="-122"/>
                <a:cs typeface="方正黑体_GBK" panose="02000000000000000000" charset="-122"/>
              </a:endParaRPr>
            </a:p>
          </p:txBody>
        </p:sp>
        <p:cxnSp>
          <p:nvCxnSpPr>
            <p:cNvPr id="62" name="直接箭头连接符 61"/>
            <p:cNvCxnSpPr>
              <a:stCxn id="34" idx="3"/>
              <a:endCxn id="22" idx="3"/>
            </p:cNvCxnSpPr>
            <p:nvPr/>
          </p:nvCxnSpPr>
          <p:spPr>
            <a:xfrm>
              <a:off x="11270" y="9201"/>
              <a:ext cx="334" cy="0"/>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a:stCxn id="49" idx="3"/>
              <a:endCxn id="34" idx="1"/>
            </p:cNvCxnSpPr>
            <p:nvPr/>
          </p:nvCxnSpPr>
          <p:spPr>
            <a:xfrm flipV="true">
              <a:off x="9848" y="9201"/>
              <a:ext cx="265" cy="23"/>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grpSp>
      <p:cxnSp>
        <p:nvCxnSpPr>
          <p:cNvPr id="74" name="直接箭头连接符 73"/>
          <p:cNvCxnSpPr/>
          <p:nvPr/>
        </p:nvCxnSpPr>
        <p:spPr>
          <a:xfrm>
            <a:off x="10309225" y="2256790"/>
            <a:ext cx="362585" cy="668655"/>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cxnSp>
        <p:nvCxnSpPr>
          <p:cNvPr id="75" name="直接箭头连接符 74"/>
          <p:cNvCxnSpPr/>
          <p:nvPr/>
        </p:nvCxnSpPr>
        <p:spPr>
          <a:xfrm flipV="true">
            <a:off x="10309225" y="2925445"/>
            <a:ext cx="372110" cy="674370"/>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cxnSp>
        <p:nvCxnSpPr>
          <p:cNvPr id="77" name="直接箭头连接符 76"/>
          <p:cNvCxnSpPr>
            <a:stCxn id="56" idx="2"/>
            <a:endCxn id="58" idx="0"/>
          </p:cNvCxnSpPr>
          <p:nvPr/>
        </p:nvCxnSpPr>
        <p:spPr>
          <a:xfrm>
            <a:off x="5257448" y="3654425"/>
            <a:ext cx="0" cy="260985"/>
          </a:xfrm>
          <a:prstGeom prst="straightConnector1">
            <a:avLst/>
          </a:prstGeom>
          <a:noFill/>
          <a:ln>
            <a:solidFill>
              <a:srgbClr val="202020"/>
            </a:solidFill>
            <a:tailEnd type="arrow"/>
          </a:ln>
        </p:spPr>
        <p:style>
          <a:lnRef idx="1">
            <a:schemeClr val="accent1"/>
          </a:lnRef>
          <a:fillRef idx="0">
            <a:schemeClr val="accent1"/>
          </a:fillRef>
          <a:effectRef idx="0">
            <a:schemeClr val="accent1"/>
          </a:effectRef>
          <a:fontRef idx="minor">
            <a:schemeClr val="tx1"/>
          </a:fontRef>
        </p:style>
      </p:cxnSp>
      <p:cxnSp>
        <p:nvCxnSpPr>
          <p:cNvPr id="4" name="直接连接符 3"/>
          <p:cNvCxnSpPr>
            <a:stCxn id="56" idx="3"/>
          </p:cNvCxnSpPr>
          <p:nvPr/>
        </p:nvCxnSpPr>
        <p:spPr>
          <a:xfrm flipV="true">
            <a:off x="5483860" y="3362325"/>
            <a:ext cx="686435" cy="635"/>
          </a:xfrm>
          <a:prstGeom prst="line">
            <a:avLst/>
          </a:prstGeom>
          <a:ln>
            <a:solidFill>
              <a:srgbClr val="202020"/>
            </a:solidFill>
            <a:prstDash val="dash"/>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true">
            <a:off x="6116955" y="3362325"/>
            <a:ext cx="337820" cy="6350"/>
          </a:xfrm>
          <a:prstGeom prst="straightConnector1">
            <a:avLst/>
          </a:prstGeom>
          <a:ln>
            <a:solidFill>
              <a:srgbClr val="202020"/>
            </a:solidFill>
            <a:tailEnd type="arrow"/>
          </a:ln>
        </p:spPr>
        <p:style>
          <a:lnRef idx="1">
            <a:schemeClr val="accent1"/>
          </a:lnRef>
          <a:fillRef idx="0">
            <a:schemeClr val="accent1"/>
          </a:fillRef>
          <a:effectRef idx="0">
            <a:schemeClr val="accent1"/>
          </a:effectRef>
          <a:fontRef idx="minor">
            <a:schemeClr val="tx1"/>
          </a:fontRef>
        </p:style>
      </p:cxnSp>
      <p:sp>
        <p:nvSpPr>
          <p:cNvPr id="9" name="文本框 8"/>
          <p:cNvSpPr txBox="true"/>
          <p:nvPr/>
        </p:nvSpPr>
        <p:spPr>
          <a:xfrm>
            <a:off x="199390" y="59055"/>
            <a:ext cx="915035" cy="368300"/>
          </a:xfrm>
          <a:prstGeom prst="rect">
            <a:avLst/>
          </a:prstGeom>
          <a:noFill/>
        </p:spPr>
        <p:txBody>
          <a:bodyPr wrap="square" rtlCol="0">
            <a:spAutoFit/>
          </a:bodyPr>
          <a:p>
            <a:r>
              <a:rPr lang="zh-CN" altLang="en-US">
                <a:latin typeface="方正黑体_GBK" panose="02000000000000000000" charset="-122"/>
                <a:ea typeface="方正黑体_GBK" panose="02000000000000000000" charset="-122"/>
                <a:cs typeface="方正黑体_GBK" panose="02000000000000000000" charset="-122"/>
              </a:rPr>
              <a:t>附件</a:t>
            </a:r>
            <a:r>
              <a:rPr lang="en-US" altLang="zh-CN">
                <a:latin typeface="方正黑体_GBK" panose="02000000000000000000" charset="-122"/>
                <a:ea typeface="方正黑体_GBK" panose="02000000000000000000" charset="-122"/>
                <a:cs typeface="方正黑体_GBK" panose="02000000000000000000" charset="-122"/>
              </a:rPr>
              <a:t>1</a:t>
            </a:r>
            <a:endParaRPr lang="en-US" altLang="zh-CN">
              <a:latin typeface="方正黑体_GBK" panose="02000000000000000000" charset="-122"/>
              <a:ea typeface="方正黑体_GBK" panose="02000000000000000000" charset="-122"/>
              <a:cs typeface="方正黑体_GBK" panose="02000000000000000000" charset="-122"/>
            </a:endParaRPr>
          </a:p>
        </p:txBody>
      </p:sp>
      <p:cxnSp>
        <p:nvCxnSpPr>
          <p:cNvPr id="17" name="肘形连接符 16"/>
          <p:cNvCxnSpPr>
            <a:stCxn id="38" idx="1"/>
            <a:endCxn id="40" idx="1"/>
          </p:cNvCxnSpPr>
          <p:nvPr/>
        </p:nvCxnSpPr>
        <p:spPr>
          <a:xfrm rot="10800000" flipH="true" flipV="true">
            <a:off x="6418580" y="2304415"/>
            <a:ext cx="635" cy="2315845"/>
          </a:xfrm>
          <a:prstGeom prst="bentConnector3">
            <a:avLst>
              <a:gd name="adj1" fmla="val -37500000"/>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1100</Words>
  <Application>WPS 演示</Application>
  <PresentationFormat>宽屏</PresentationFormat>
  <Paragraphs>62</Paragraphs>
  <Slides>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vt:i4>
      </vt:variant>
    </vt:vector>
  </HeadingPairs>
  <TitlesOfParts>
    <vt:vector size="15" baseType="lpstr">
      <vt:lpstr>Arial</vt:lpstr>
      <vt:lpstr>宋体</vt:lpstr>
      <vt:lpstr>Wingdings</vt:lpstr>
      <vt:lpstr>Nimbus Roman No9 L</vt:lpstr>
      <vt:lpstr>方正黑体_GBK</vt:lpstr>
      <vt:lpstr>方正小标宋_GBK</vt:lpstr>
      <vt:lpstr>微软雅黑</vt:lpstr>
      <vt:lpstr>黑体</vt:lpstr>
      <vt:lpstr>微软雅黑</vt:lpstr>
      <vt:lpstr>宋体</vt:lpstr>
      <vt:lpstr>Arial Unicode MS</vt:lpstr>
      <vt:lpstr>方正书宋_GBK</vt:lpstr>
      <vt:lpstr>Arial Black</vt:lpstr>
      <vt:lpstr>Office 主题​​</vt:lpstr>
      <vt:lpstr>住房和城乡建设系统依法依规处理信访事项“导引图”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zhanghq1</dc:creator>
  <cp:lastModifiedBy>pc148</cp:lastModifiedBy>
  <cp:revision>387</cp:revision>
  <dcterms:created xsi:type="dcterms:W3CDTF">2024-05-30T04:34:50Z</dcterms:created>
  <dcterms:modified xsi:type="dcterms:W3CDTF">2024-05-30T04:34:50Z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2052-11.8.2.10195</vt:lpwstr>
  </property>
</Properties>
</file>